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4" r:id="rId3"/>
    <p:sldId id="264" r:id="rId4"/>
    <p:sldId id="271" r:id="rId5"/>
    <p:sldId id="265" r:id="rId6"/>
    <p:sldId id="266" r:id="rId7"/>
    <p:sldId id="268" r:id="rId8"/>
    <p:sldId id="267" r:id="rId9"/>
    <p:sldId id="269" r:id="rId10"/>
    <p:sldId id="270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ijl-sjabloon-symbool-knop-zwart-89621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37EB7-AB9A-4377-87AD-74211D808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326740-9F52-441D-8714-59CBEF3781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Thema 11 Problemen en stoornissen – Les 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021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DD0C9-1099-4C1C-9D06-0F6FEA4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11.5 verdieping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DE1875-50BD-4E9A-BB90-E37D05FF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263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Preventief werken</a:t>
            </a:r>
          </a:p>
          <a:p>
            <a:pPr marL="0" indent="0">
              <a:buNone/>
            </a:pPr>
            <a:r>
              <a:rPr lang="nl-NL" dirty="0"/>
              <a:t>= Maatregelen nemen die voorkomen dat er een probleem ontstaat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Reactief werken</a:t>
            </a:r>
          </a:p>
          <a:p>
            <a:pPr marL="0" indent="0">
              <a:buNone/>
            </a:pPr>
            <a:r>
              <a:rPr lang="nl-NL" dirty="0"/>
              <a:t>= Handelen als het probleem er al is</a:t>
            </a:r>
          </a:p>
        </p:txBody>
      </p:sp>
    </p:spTree>
    <p:extLst>
      <p:ext uri="{BB962C8B-B14F-4D97-AF65-F5344CB8AC3E}">
        <p14:creationId xmlns:p14="http://schemas.microsoft.com/office/powerpoint/2010/main" val="82973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C674B-9088-4C96-8BFB-EFC9793C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C8A05-D74D-45F3-8427-D66D8330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039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			Aan het eind van deze les legt de student in eigen 			woorden uit wat een agressieve gedragsstoornis is 			en benoemt hierbij 2 voorbeelden.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Aan het eind van deze les legt de student in eigen 			woorden het verschil tussen preventief werken en 			reactief handelen uit</a:t>
            </a:r>
          </a:p>
          <a:p>
            <a:endParaRPr lang="nl-NL" dirty="0"/>
          </a:p>
        </p:txBody>
      </p:sp>
      <p:sp>
        <p:nvSpPr>
          <p:cNvPr id="5" name="Rechthoek 4" descr="Roos">
            <a:extLst>
              <a:ext uri="{FF2B5EF4-FFF2-40B4-BE49-F238E27FC236}">
                <a16:creationId xmlns:a16="http://schemas.microsoft.com/office/drawing/2014/main" id="{FD4849B9-C443-4786-9E90-7B67DE7E7A5F}"/>
              </a:ext>
            </a:extLst>
          </p:cNvPr>
          <p:cNvSpPr/>
          <p:nvPr/>
        </p:nvSpPr>
        <p:spPr>
          <a:xfrm>
            <a:off x="2667651" y="2457000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hthoek 5" descr="Venn-diagram">
            <a:extLst>
              <a:ext uri="{FF2B5EF4-FFF2-40B4-BE49-F238E27FC236}">
                <a16:creationId xmlns:a16="http://schemas.microsoft.com/office/drawing/2014/main" id="{712E2B9B-5C69-41D4-A2E1-5B85491DDD53}"/>
              </a:ext>
            </a:extLst>
          </p:cNvPr>
          <p:cNvSpPr/>
          <p:nvPr/>
        </p:nvSpPr>
        <p:spPr>
          <a:xfrm>
            <a:off x="2667651" y="4582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510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44338-C381-4F40-8A4C-2B14F408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FC2CD5-7BDC-456B-8F47-D5F42753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000" b="1" dirty="0"/>
              <a:t>Lezen boek Pedagogisch Werk 2 </a:t>
            </a:r>
          </a:p>
          <a:p>
            <a:pPr marL="0" indent="0" algn="ctr">
              <a:buNone/>
            </a:pPr>
            <a:r>
              <a:rPr lang="nl-NL" sz="2000" b="1" dirty="0"/>
              <a:t>Thema 6.3, 6.4 en 6.5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036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BC488-EDD4-4436-9F58-D4490E27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C0FC9-1782-44E4-B664-CA9B4D682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1136" y="2242687"/>
            <a:ext cx="4271771" cy="3101982"/>
          </a:xfrm>
        </p:spPr>
        <p:txBody>
          <a:bodyPr>
            <a:normAutofit fontScale="77500" lnSpcReduction="20000"/>
          </a:bodyPr>
          <a:lstStyle/>
          <a:p>
            <a:r>
              <a:rPr lang="nl-NL" sz="2800" b="1" dirty="0"/>
              <a:t>Kennistoets</a:t>
            </a:r>
          </a:p>
          <a:p>
            <a:r>
              <a:rPr lang="nl-NL" sz="2800" b="1" dirty="0"/>
              <a:t>Presentatie</a:t>
            </a:r>
          </a:p>
          <a:p>
            <a:pPr lvl="1"/>
            <a:r>
              <a:rPr lang="nl-NL" sz="2800" dirty="0"/>
              <a:t>Viertallen</a:t>
            </a:r>
          </a:p>
          <a:p>
            <a:pPr lvl="1"/>
            <a:r>
              <a:rPr lang="nl-NL" sz="2800" dirty="0"/>
              <a:t>Thema 10 en 11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C6B8B33-2572-4E28-AC4E-76358FF9A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1" y="2242686"/>
            <a:ext cx="5974080" cy="4615313"/>
          </a:xfrm>
        </p:spPr>
        <p:txBody>
          <a:bodyPr>
            <a:normAutofit fontScale="77500" lnSpcReduction="20000"/>
          </a:bodyPr>
          <a:lstStyle/>
          <a:p>
            <a:r>
              <a:rPr lang="nl-NL" sz="2900" b="1" dirty="0"/>
              <a:t>Verslag</a:t>
            </a:r>
          </a:p>
          <a:p>
            <a:pPr lvl="2"/>
            <a:r>
              <a:rPr lang="nl-NL" sz="2900" dirty="0"/>
              <a:t>Voorblad</a:t>
            </a:r>
          </a:p>
          <a:p>
            <a:pPr lvl="2"/>
            <a:r>
              <a:rPr lang="nl-NL" sz="2900" dirty="0"/>
              <a:t>Voorwoord</a:t>
            </a:r>
          </a:p>
          <a:p>
            <a:pPr lvl="2"/>
            <a:r>
              <a:rPr lang="nl-NL" sz="2900" dirty="0"/>
              <a:t>Inhoudsopgave</a:t>
            </a:r>
          </a:p>
          <a:p>
            <a:pPr lvl="2"/>
            <a:r>
              <a:rPr lang="nl-NL" sz="2900" dirty="0"/>
              <a:t>Inleiding</a:t>
            </a:r>
          </a:p>
          <a:p>
            <a:pPr lvl="2"/>
            <a:r>
              <a:rPr lang="nl-NL" sz="2900" dirty="0"/>
              <a:t>Theorie + begeleiding</a:t>
            </a:r>
          </a:p>
          <a:p>
            <a:pPr lvl="2"/>
            <a:r>
              <a:rPr lang="nl-NL" sz="2900" dirty="0"/>
              <a:t>Taakverdeling</a:t>
            </a:r>
          </a:p>
          <a:p>
            <a:pPr lvl="2"/>
            <a:r>
              <a:rPr lang="nl-NL" sz="2900" dirty="0"/>
              <a:t>Nawoord</a:t>
            </a:r>
          </a:p>
          <a:p>
            <a:pPr lvl="2"/>
            <a:r>
              <a:rPr lang="nl-NL" sz="2900" dirty="0"/>
              <a:t>Bronvermelding </a:t>
            </a:r>
          </a:p>
          <a:p>
            <a:pPr lvl="2"/>
            <a:r>
              <a:rPr lang="nl-NL" sz="2900" dirty="0"/>
              <a:t>Paginanummering</a:t>
            </a:r>
          </a:p>
          <a:p>
            <a:pPr lvl="2"/>
            <a:r>
              <a:rPr lang="nl-NL" sz="2900" dirty="0"/>
              <a:t>Reflectie presentatie + samenwerking (STARRT methode)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510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F4741-EF0D-4AE9-BEE4-6E175A9A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34AB2-DCD4-415E-918F-EEA30E61A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01EFD8D-9E67-4251-9E88-FF529D14E643}"/>
              </a:ext>
            </a:extLst>
          </p:cNvPr>
          <p:cNvSpPr/>
          <p:nvPr/>
        </p:nvSpPr>
        <p:spPr>
          <a:xfrm>
            <a:off x="6675120" y="2638044"/>
            <a:ext cx="248920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Gedrag dat de opvoeder niet wil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BC6480B-EF76-4B14-B579-B521ECBDB8A9}"/>
              </a:ext>
            </a:extLst>
          </p:cNvPr>
          <p:cNvSpPr/>
          <p:nvPr/>
        </p:nvSpPr>
        <p:spPr>
          <a:xfrm>
            <a:off x="3027680" y="2638044"/>
            <a:ext cx="2484755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Lastig/ongewenst gedrag</a:t>
            </a:r>
            <a:endParaRPr lang="nl-NL" sz="2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2FEFBD-FC18-46FE-B2CA-4D79F7E432E4}"/>
              </a:ext>
            </a:extLst>
          </p:cNvPr>
          <p:cNvSpPr/>
          <p:nvPr/>
        </p:nvSpPr>
        <p:spPr>
          <a:xfrm>
            <a:off x="6675120" y="4551307"/>
            <a:ext cx="248920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Ongewenste gedrag een probleem wordt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C3908-0ED3-4F5F-8C81-3A2C587A93F6}"/>
              </a:ext>
            </a:extLst>
          </p:cNvPr>
          <p:cNvSpPr/>
          <p:nvPr/>
        </p:nvSpPr>
        <p:spPr>
          <a:xfrm>
            <a:off x="3027680" y="4551307"/>
            <a:ext cx="2484755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Probleemgedrag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0D1B97E-DD86-49DE-9017-DCCE8EF9D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95431" y="5017079"/>
            <a:ext cx="413548" cy="25717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CC762CD-7CE1-44A6-A437-318AED68B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>
            <a:off x="5887003" y="3103816"/>
            <a:ext cx="413548" cy="25717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E53D42DF-468A-4DBF-A494-252BB27FE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7712946" y="4060448"/>
            <a:ext cx="413548" cy="257175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E8823994-2800-487B-8A77-3B51877F0CE9}"/>
              </a:ext>
            </a:extLst>
          </p:cNvPr>
          <p:cNvSpPr/>
          <p:nvPr/>
        </p:nvSpPr>
        <p:spPr>
          <a:xfrm>
            <a:off x="2231136" y="5851515"/>
            <a:ext cx="7729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/>
              <a:t>Probleemgedrag</a:t>
            </a:r>
          </a:p>
          <a:p>
            <a:pPr algn="ctr"/>
            <a:r>
              <a:rPr lang="nl-NL" dirty="0"/>
              <a:t>Ongewenst gedrag dat een kind gedurende een </a:t>
            </a:r>
            <a:r>
              <a:rPr lang="nl-NL" u="sng" dirty="0"/>
              <a:t>langere periode regelmatig </a:t>
            </a:r>
            <a:r>
              <a:rPr lang="nl-NL" dirty="0"/>
              <a:t>vertoont en storend is voor de omgeving</a:t>
            </a:r>
          </a:p>
        </p:txBody>
      </p:sp>
    </p:spTree>
    <p:extLst>
      <p:ext uri="{BB962C8B-B14F-4D97-AF65-F5344CB8AC3E}">
        <p14:creationId xmlns:p14="http://schemas.microsoft.com/office/powerpoint/2010/main" val="403112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37828-D888-4997-8163-AC7A7008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vorige les over probleemgedrag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5D542F-1FE7-44CC-928E-01F950249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44817"/>
            <a:ext cx="7729728" cy="4244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Beantwoord de volgende vragen en gebruik hierbij relevante theorie (boeken, internet, </a:t>
            </a:r>
            <a:r>
              <a:rPr lang="nl-NL" sz="2000" b="1" dirty="0" err="1"/>
              <a:t>etc</a:t>
            </a:r>
            <a:r>
              <a:rPr lang="nl-NL" sz="2000" b="1" dirty="0"/>
              <a:t>):</a:t>
            </a:r>
          </a:p>
          <a:p>
            <a:r>
              <a:rPr lang="nl-NL" sz="2000" dirty="0"/>
              <a:t>Hoe herken je probleem gedrag?</a:t>
            </a:r>
          </a:p>
          <a:p>
            <a:r>
              <a:rPr lang="nl-NL" sz="2000" dirty="0"/>
              <a:t>Hoe ga je om met probleem gedrag?</a:t>
            </a:r>
          </a:p>
          <a:p>
            <a:r>
              <a:rPr lang="nl-NL" sz="2000" dirty="0"/>
              <a:t>Hoe gaat de organisatie waar je stage loopt daarmee om?</a:t>
            </a:r>
          </a:p>
          <a:p>
            <a:r>
              <a:rPr lang="nl-NL" sz="2000" dirty="0"/>
              <a:t>Hoe ga je in gesprek met een kind met probleem gedrag over zijn gedrag?</a:t>
            </a:r>
          </a:p>
          <a:p>
            <a:pPr lvl="1"/>
            <a:r>
              <a:rPr lang="nl-NL" sz="2000" dirty="0"/>
              <a:t>Waar houd je rekening mee? Welke aandachtspunten? Wat werkt wel/niet?</a:t>
            </a:r>
          </a:p>
          <a:p>
            <a:pPr lvl="1"/>
            <a:r>
              <a:rPr lang="nl-NL" sz="2000" dirty="0"/>
              <a:t>Denk aan houding, woordenschat, verschillende leeftijden, soorten vragen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670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C674B-9088-4C96-8BFB-EFC9793C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C8A05-D74D-45F3-8427-D66D8330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039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			Aan het eind van deze les legt de student in eigen 			woorden uit wat een agressieve gedragsstoornis is 			en benoemt hierbij 2 voorbeelden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Aan het eind van deze les legt de student in eigen 			woorden het verschil tussen preventief werken en 			reactief handelen uit</a:t>
            </a:r>
          </a:p>
          <a:p>
            <a:endParaRPr lang="nl-NL" dirty="0"/>
          </a:p>
        </p:txBody>
      </p:sp>
      <p:sp>
        <p:nvSpPr>
          <p:cNvPr id="5" name="Rechthoek 4" descr="Roos">
            <a:extLst>
              <a:ext uri="{FF2B5EF4-FFF2-40B4-BE49-F238E27FC236}">
                <a16:creationId xmlns:a16="http://schemas.microsoft.com/office/drawing/2014/main" id="{FD4849B9-C443-4786-9E90-7B67DE7E7A5F}"/>
              </a:ext>
            </a:extLst>
          </p:cNvPr>
          <p:cNvSpPr/>
          <p:nvPr/>
        </p:nvSpPr>
        <p:spPr>
          <a:xfrm>
            <a:off x="2667651" y="2457000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hthoek 5" descr="Venn-diagram">
            <a:extLst>
              <a:ext uri="{FF2B5EF4-FFF2-40B4-BE49-F238E27FC236}">
                <a16:creationId xmlns:a16="http://schemas.microsoft.com/office/drawing/2014/main" id="{712E2B9B-5C69-41D4-A2E1-5B85491DDD53}"/>
              </a:ext>
            </a:extLst>
          </p:cNvPr>
          <p:cNvSpPr/>
          <p:nvPr/>
        </p:nvSpPr>
        <p:spPr>
          <a:xfrm>
            <a:off x="2667651" y="4582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582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8077F-EB58-4CBD-8699-BB14B7AC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11.3 Gedragsstoornissen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BCD3D0-E4EF-408C-A97A-0C924E5E5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70764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Wanneer lastig gedrag tenminste </a:t>
            </a:r>
            <a:r>
              <a:rPr lang="nl-NL" sz="2000" u="sng" dirty="0"/>
              <a:t>6</a:t>
            </a:r>
            <a:r>
              <a:rPr lang="nl-NL" sz="2000" dirty="0"/>
              <a:t> maanden aanhoudt en niet meer past bij de ontwikkelingsfase van een kind, kan er sprake zijn van een: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/>
              <a:t>Gedragsstoornis</a:t>
            </a:r>
          </a:p>
          <a:p>
            <a:r>
              <a:rPr lang="nl-NL" sz="2000" dirty="0"/>
              <a:t>Psychiatrisch ziektebeeld waarbij probleemgedrag wordt veroorzaakt vanuit de aanleg van een kind</a:t>
            </a:r>
          </a:p>
          <a:p>
            <a:r>
              <a:rPr lang="nl-NL" sz="2000" dirty="0"/>
              <a:t>Het gedrag komt uit het kind zelf</a:t>
            </a:r>
          </a:p>
          <a:p>
            <a:r>
              <a:rPr lang="nl-NL" sz="2000" dirty="0"/>
              <a:t>Komt dus </a:t>
            </a:r>
            <a:r>
              <a:rPr lang="nl-NL" sz="2000" u="sng" dirty="0"/>
              <a:t>niet</a:t>
            </a:r>
            <a:r>
              <a:rPr lang="nl-NL" sz="2000" dirty="0"/>
              <a:t> door invloeden vanuit buitenaf</a:t>
            </a:r>
          </a:p>
          <a:p>
            <a:r>
              <a:rPr lang="nl-NL" sz="2000" dirty="0"/>
              <a:t>Kenmerkt zich door </a:t>
            </a:r>
            <a:r>
              <a:rPr lang="nl-NL" sz="2000" dirty="0" err="1"/>
              <a:t>externaliserend</a:t>
            </a:r>
            <a:r>
              <a:rPr lang="nl-NL" sz="2000" dirty="0"/>
              <a:t> probleemgedrag</a:t>
            </a:r>
          </a:p>
          <a:p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22500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783DD-F419-4158-A1A7-D91E9BAB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11.3 gedragsstoornissen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9457F7-36AA-4CCD-A2D8-3BDC11E92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1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Agressieve gedragsstoornis</a:t>
            </a:r>
          </a:p>
          <a:p>
            <a:r>
              <a:rPr lang="nl-NL" sz="2000" dirty="0"/>
              <a:t>Stoornis waarbij een kind extreem agressief gedrag laat zien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20391F0-9955-4B6E-B80D-6044BF15C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581" y="3698334"/>
            <a:ext cx="9780837" cy="263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4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250D2-1B8D-4A3E-9070-9754E99E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r>
              <a:rPr lang="nl-NL" dirty="0" err="1"/>
              <a:t>mindmap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97E36B-91C9-4BED-92D6-58C5CA88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9661"/>
            <a:ext cx="7729728" cy="4446150"/>
          </a:xfrm>
        </p:spPr>
        <p:txBody>
          <a:bodyPr>
            <a:normAutofit lnSpcReduction="10000"/>
          </a:bodyPr>
          <a:lstStyle/>
          <a:p>
            <a:pPr lvl="0"/>
            <a:r>
              <a:rPr lang="nl-NL" sz="2000" dirty="0"/>
              <a:t>Zet in het midden van het papier het woord: ODD of CD en omcirkel deze.</a:t>
            </a:r>
          </a:p>
          <a:p>
            <a:pPr lvl="0"/>
            <a:r>
              <a:rPr lang="nl-NL" sz="2000" dirty="0"/>
              <a:t>Zoek informatie over deze gedragsstoornis:</a:t>
            </a:r>
          </a:p>
          <a:p>
            <a:pPr lvl="1"/>
            <a:r>
              <a:rPr lang="nl-NL" sz="2000" dirty="0"/>
              <a:t>Wat is ODD/CD?</a:t>
            </a:r>
          </a:p>
          <a:p>
            <a:pPr lvl="1"/>
            <a:r>
              <a:rPr lang="nl-NL" sz="2000" dirty="0"/>
              <a:t>Welke kenmerken zijn typerend?</a:t>
            </a:r>
          </a:p>
          <a:p>
            <a:pPr lvl="1"/>
            <a:r>
              <a:rPr lang="nl-NL" sz="2000" dirty="0"/>
              <a:t>Wat zijn eventuele oorzaken?</a:t>
            </a:r>
          </a:p>
          <a:p>
            <a:pPr lvl="1"/>
            <a:r>
              <a:rPr lang="nl-NL" sz="2000" dirty="0"/>
              <a:t>Welke risicofactoren?</a:t>
            </a:r>
          </a:p>
          <a:p>
            <a:pPr lvl="1"/>
            <a:r>
              <a:rPr lang="nl-NL" sz="2000" dirty="0"/>
              <a:t>Welke beschermfactoren?</a:t>
            </a:r>
          </a:p>
          <a:p>
            <a:pPr lvl="1"/>
            <a:r>
              <a:rPr lang="nl-NL" sz="2000" dirty="0"/>
              <a:t>In combinatie met andere stoornissen?</a:t>
            </a:r>
          </a:p>
          <a:p>
            <a:pPr lvl="1"/>
            <a:r>
              <a:rPr lang="nl-NL" sz="2000" dirty="0"/>
              <a:t>Welke begeleiding is er nodig?</a:t>
            </a:r>
          </a:p>
          <a:p>
            <a:pPr lvl="1"/>
            <a:r>
              <a:rPr lang="nl-NL" sz="2000" dirty="0"/>
              <a:t>Etc.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60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EE34C-8491-47BF-BBFF-EF15CC2C0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11.4 interventie programma’s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DCCB2B9F-E51C-4E8E-B7CC-31282BC1C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480" y="2608447"/>
            <a:ext cx="9633040" cy="34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6117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150</TotalTime>
  <Words>337</Words>
  <Application>Microsoft Office PowerPoint</Application>
  <PresentationFormat>Breedbeeld</PresentationFormat>
  <Paragraphs>83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Pakket</vt:lpstr>
      <vt:lpstr>Beperkingen en stoornissen</vt:lpstr>
      <vt:lpstr>Toetsing</vt:lpstr>
      <vt:lpstr>Terugblik vorige les</vt:lpstr>
      <vt:lpstr>Opdracht vorige les over probleemgedrag</vt:lpstr>
      <vt:lpstr>lesdoelen</vt:lpstr>
      <vt:lpstr>11.3 Gedragsstoornissen</vt:lpstr>
      <vt:lpstr>11.3 gedragsstoornissen</vt:lpstr>
      <vt:lpstr>Opdracht mindmap</vt:lpstr>
      <vt:lpstr>11.4 interventie programma’s</vt:lpstr>
      <vt:lpstr>11.5 verdieping</vt:lpstr>
      <vt:lpstr>lesdoelen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11</cp:revision>
  <dcterms:created xsi:type="dcterms:W3CDTF">2019-10-04T08:18:50Z</dcterms:created>
  <dcterms:modified xsi:type="dcterms:W3CDTF">2019-10-07T13:55:35Z</dcterms:modified>
</cp:coreProperties>
</file>