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74" r:id="rId3"/>
    <p:sldId id="264" r:id="rId4"/>
    <p:sldId id="271" r:id="rId5"/>
    <p:sldId id="265" r:id="rId6"/>
    <p:sldId id="266" r:id="rId7"/>
    <p:sldId id="268" r:id="rId8"/>
    <p:sldId id="267" r:id="rId9"/>
    <p:sldId id="269" r:id="rId10"/>
    <p:sldId id="270" r:id="rId11"/>
    <p:sldId id="272" r:id="rId12"/>
    <p:sldId id="27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66" d="100"/>
          <a:sy n="66" d="100"/>
        </p:scale>
        <p:origin x="59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30C0A-5464-4FE4-84EB-FF9C94016DF4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C6404-AD6E-4860-8E75-697CA40B95DA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10/7/2019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ixabay.com/nl/pijl-sjabloon-symbool-knop-zwart-896214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537EB7-AB9A-4377-87AD-74211D8086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Beperkingen en stoornissen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46326740-9F52-441D-8714-59CBEF3781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Thema 11 Problemen en stoornissen – Les 4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202125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4DD0C9-1099-4C1C-9D06-0F6FEA4F0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11.5 verdieping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CDE1875-50BD-4E9A-BB90-E37D05FF2D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22638"/>
          </a:xfrm>
        </p:spPr>
        <p:txBody>
          <a:bodyPr/>
          <a:lstStyle/>
          <a:p>
            <a:pPr marL="0" indent="0">
              <a:buNone/>
            </a:pPr>
            <a:r>
              <a:rPr lang="nl-NL" b="1" dirty="0"/>
              <a:t>Preventief werken</a:t>
            </a:r>
          </a:p>
          <a:p>
            <a:pPr marL="0" indent="0">
              <a:buNone/>
            </a:pPr>
            <a:r>
              <a:rPr lang="nl-NL" dirty="0"/>
              <a:t>= Maatregelen nemen die voorkomen dat er een probleem ontstaat</a:t>
            </a:r>
          </a:p>
          <a:p>
            <a:pPr marL="0" indent="0">
              <a:buNone/>
            </a:pPr>
            <a:endParaRPr lang="nl-NL" b="1" dirty="0"/>
          </a:p>
          <a:p>
            <a:pPr marL="0" indent="0">
              <a:buNone/>
            </a:pPr>
            <a:r>
              <a:rPr lang="nl-NL" b="1" dirty="0"/>
              <a:t>Reactief werken</a:t>
            </a:r>
          </a:p>
          <a:p>
            <a:pPr marL="0" indent="0">
              <a:buNone/>
            </a:pPr>
            <a:r>
              <a:rPr lang="nl-NL" dirty="0"/>
              <a:t>= Handelen als het probleem er al is</a:t>
            </a:r>
          </a:p>
        </p:txBody>
      </p:sp>
    </p:spTree>
    <p:extLst>
      <p:ext uri="{BB962C8B-B14F-4D97-AF65-F5344CB8AC3E}">
        <p14:creationId xmlns:p14="http://schemas.microsoft.com/office/powerpoint/2010/main" val="829731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1C674B-9088-4C96-8BFB-EFC9793CF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CC8A05-D74D-45F3-8427-D66D83304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80390"/>
          </a:xfrm>
        </p:spPr>
        <p:txBody>
          <a:bodyPr>
            <a:normAutofit/>
          </a:bodyPr>
          <a:lstStyle/>
          <a:p>
            <a:endParaRPr lang="nl-NL" dirty="0"/>
          </a:p>
          <a:p>
            <a:pPr marL="0" indent="0">
              <a:buNone/>
            </a:pPr>
            <a:r>
              <a:rPr lang="nl-NL" dirty="0"/>
              <a:t>			Aan het eind van deze les legt de student in eigen 			woorden uit wat een agressieve gedragsstoornis is 			en benoemt hierbij 2 voorbeelden.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			Aan het eind van deze les legt de student in eigen 			woorden het verschil tussen preventief werken en 			reactief handelen uit</a:t>
            </a:r>
          </a:p>
          <a:p>
            <a:endParaRPr lang="nl-NL" dirty="0"/>
          </a:p>
        </p:txBody>
      </p:sp>
      <p:sp>
        <p:nvSpPr>
          <p:cNvPr id="5" name="Rechthoek 4" descr="Roos">
            <a:extLst>
              <a:ext uri="{FF2B5EF4-FFF2-40B4-BE49-F238E27FC236}">
                <a16:creationId xmlns:a16="http://schemas.microsoft.com/office/drawing/2014/main" id="{FD4849B9-C443-4786-9E90-7B67DE7E7A5F}"/>
              </a:ext>
            </a:extLst>
          </p:cNvPr>
          <p:cNvSpPr/>
          <p:nvPr/>
        </p:nvSpPr>
        <p:spPr>
          <a:xfrm>
            <a:off x="2667651" y="2457000"/>
            <a:ext cx="1944000" cy="1944000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Rechthoek 5" descr="Venn-diagram">
            <a:extLst>
              <a:ext uri="{FF2B5EF4-FFF2-40B4-BE49-F238E27FC236}">
                <a16:creationId xmlns:a16="http://schemas.microsoft.com/office/drawing/2014/main" id="{712E2B9B-5C69-41D4-A2E1-5B85491DDD53}"/>
              </a:ext>
            </a:extLst>
          </p:cNvPr>
          <p:cNvSpPr/>
          <p:nvPr/>
        </p:nvSpPr>
        <p:spPr>
          <a:xfrm>
            <a:off x="2667651" y="4582044"/>
            <a:ext cx="1944000" cy="1944000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451040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E44338-C381-4F40-8A4C-2B14F408EE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1FC2CD5-7BDC-456B-8F47-D5F427536F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nl-NL" sz="2000" b="1" dirty="0"/>
              <a:t>Lezen boek Pedagogisch Werk 2 </a:t>
            </a:r>
          </a:p>
          <a:p>
            <a:pPr marL="0" indent="0" algn="ctr">
              <a:buNone/>
            </a:pPr>
            <a:r>
              <a:rPr lang="nl-NL" sz="2000" b="1" dirty="0"/>
              <a:t>Thema 6.3, 6.4 en 6.5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70366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6BC488-EDD4-4436-9F58-D4490E279C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Toetsing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1BC0FC9-1782-44E4-B664-CA9B4D6829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31136" y="2242687"/>
            <a:ext cx="4271771" cy="3101982"/>
          </a:xfrm>
        </p:spPr>
        <p:txBody>
          <a:bodyPr>
            <a:normAutofit fontScale="77500" lnSpcReduction="20000"/>
          </a:bodyPr>
          <a:lstStyle/>
          <a:p>
            <a:r>
              <a:rPr lang="nl-NL" sz="2800" b="1" dirty="0"/>
              <a:t>Kennistoets</a:t>
            </a:r>
          </a:p>
          <a:p>
            <a:r>
              <a:rPr lang="nl-NL" sz="2800" b="1" dirty="0"/>
              <a:t>Presentatie</a:t>
            </a:r>
          </a:p>
          <a:p>
            <a:pPr lvl="1"/>
            <a:r>
              <a:rPr lang="nl-NL" sz="2800" dirty="0"/>
              <a:t>Viertallen</a:t>
            </a:r>
          </a:p>
          <a:p>
            <a:pPr lvl="1"/>
            <a:r>
              <a:rPr lang="nl-NL" sz="2800" dirty="0"/>
              <a:t>Thema 10 en 11</a:t>
            </a:r>
          </a:p>
          <a:p>
            <a:endParaRPr lang="nl-NL" dirty="0"/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4C6B8B33-2572-4E28-AC4E-76358FF9A2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17921" y="2242686"/>
            <a:ext cx="5974080" cy="4615313"/>
          </a:xfrm>
        </p:spPr>
        <p:txBody>
          <a:bodyPr>
            <a:normAutofit fontScale="77500" lnSpcReduction="20000"/>
          </a:bodyPr>
          <a:lstStyle/>
          <a:p>
            <a:r>
              <a:rPr lang="nl-NL" sz="2900" b="1" dirty="0"/>
              <a:t>Verslag</a:t>
            </a:r>
          </a:p>
          <a:p>
            <a:pPr lvl="2"/>
            <a:r>
              <a:rPr lang="nl-NL" sz="2900" dirty="0"/>
              <a:t>Voorblad</a:t>
            </a:r>
          </a:p>
          <a:p>
            <a:pPr lvl="2"/>
            <a:r>
              <a:rPr lang="nl-NL" sz="2900" dirty="0"/>
              <a:t>Voorwoord</a:t>
            </a:r>
          </a:p>
          <a:p>
            <a:pPr lvl="2"/>
            <a:r>
              <a:rPr lang="nl-NL" sz="2900" dirty="0"/>
              <a:t>Inhoudsopgave</a:t>
            </a:r>
          </a:p>
          <a:p>
            <a:pPr lvl="2"/>
            <a:r>
              <a:rPr lang="nl-NL" sz="2900" dirty="0"/>
              <a:t>Inleiding</a:t>
            </a:r>
          </a:p>
          <a:p>
            <a:pPr lvl="2"/>
            <a:r>
              <a:rPr lang="nl-NL" sz="2900" dirty="0"/>
              <a:t>Theorie + begeleiding</a:t>
            </a:r>
          </a:p>
          <a:p>
            <a:pPr lvl="2"/>
            <a:r>
              <a:rPr lang="nl-NL" sz="2900" dirty="0"/>
              <a:t>Taakverdeling</a:t>
            </a:r>
          </a:p>
          <a:p>
            <a:pPr lvl="2"/>
            <a:r>
              <a:rPr lang="nl-NL" sz="2900" dirty="0"/>
              <a:t>Nawoord</a:t>
            </a:r>
          </a:p>
          <a:p>
            <a:pPr lvl="2"/>
            <a:r>
              <a:rPr lang="nl-NL" sz="2900" dirty="0"/>
              <a:t>Bronvermelding </a:t>
            </a:r>
          </a:p>
          <a:p>
            <a:pPr lvl="2"/>
            <a:r>
              <a:rPr lang="nl-NL" sz="2900" dirty="0"/>
              <a:t>Paginanummering</a:t>
            </a:r>
          </a:p>
          <a:p>
            <a:pPr lvl="2"/>
            <a:r>
              <a:rPr lang="nl-NL" sz="2900" dirty="0"/>
              <a:t>Reflectie presentatie + samenwerking (STARRT methode)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55102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8F4741-EF0D-4AE9-BEE4-6E175A9A8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vorige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D34AB2-DCD4-415E-918F-EEA30E61A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br>
              <a:rPr lang="nl-NL" dirty="0"/>
            </a:b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Rechthoek 3">
            <a:extLst>
              <a:ext uri="{FF2B5EF4-FFF2-40B4-BE49-F238E27FC236}">
                <a16:creationId xmlns:a16="http://schemas.microsoft.com/office/drawing/2014/main" id="{601EFD8D-9E67-4251-9E88-FF529D14E643}"/>
              </a:ext>
            </a:extLst>
          </p:cNvPr>
          <p:cNvSpPr/>
          <p:nvPr/>
        </p:nvSpPr>
        <p:spPr>
          <a:xfrm>
            <a:off x="6675120" y="2638044"/>
            <a:ext cx="2489200" cy="118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/>
              <a:t>Gedrag dat de opvoeder niet wil</a:t>
            </a:r>
          </a:p>
        </p:txBody>
      </p:sp>
      <p:sp>
        <p:nvSpPr>
          <p:cNvPr id="5" name="Rechthoek 4">
            <a:extLst>
              <a:ext uri="{FF2B5EF4-FFF2-40B4-BE49-F238E27FC236}">
                <a16:creationId xmlns:a16="http://schemas.microsoft.com/office/drawing/2014/main" id="{5BC6480B-EF76-4B14-B579-B521ECBDB8A9}"/>
              </a:ext>
            </a:extLst>
          </p:cNvPr>
          <p:cNvSpPr/>
          <p:nvPr/>
        </p:nvSpPr>
        <p:spPr>
          <a:xfrm>
            <a:off x="3027680" y="2638044"/>
            <a:ext cx="2484755" cy="118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/>
              <a:t>Lastig/ongewenst gedrag</a:t>
            </a:r>
            <a:endParaRPr lang="nl-NL" sz="2000" dirty="0"/>
          </a:p>
        </p:txBody>
      </p:sp>
      <p:sp>
        <p:nvSpPr>
          <p:cNvPr id="6" name="Rechthoek 5">
            <a:extLst>
              <a:ext uri="{FF2B5EF4-FFF2-40B4-BE49-F238E27FC236}">
                <a16:creationId xmlns:a16="http://schemas.microsoft.com/office/drawing/2014/main" id="{E12FEFBD-FC18-46FE-B2CA-4D79F7E432E4}"/>
              </a:ext>
            </a:extLst>
          </p:cNvPr>
          <p:cNvSpPr/>
          <p:nvPr/>
        </p:nvSpPr>
        <p:spPr>
          <a:xfrm>
            <a:off x="6675120" y="4551307"/>
            <a:ext cx="2489200" cy="118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dirty="0"/>
              <a:t>Ongewenste gedrag een probleem wordt</a:t>
            </a:r>
          </a:p>
        </p:txBody>
      </p:sp>
      <p:sp>
        <p:nvSpPr>
          <p:cNvPr id="7" name="Rechthoek 6">
            <a:extLst>
              <a:ext uri="{FF2B5EF4-FFF2-40B4-BE49-F238E27FC236}">
                <a16:creationId xmlns:a16="http://schemas.microsoft.com/office/drawing/2014/main" id="{D67C3908-0ED3-4F5F-8C81-3A2C587A93F6}"/>
              </a:ext>
            </a:extLst>
          </p:cNvPr>
          <p:cNvSpPr/>
          <p:nvPr/>
        </p:nvSpPr>
        <p:spPr>
          <a:xfrm>
            <a:off x="3027680" y="4551307"/>
            <a:ext cx="2484755" cy="1188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/>
              <a:t>Probleemgedrag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D0D1B97E-DD86-49DE-9017-DCCE8EF9DA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5895431" y="5017079"/>
            <a:ext cx="413548" cy="257175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0CC762CD-7CE1-44A6-A437-318AED68B9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0800000">
            <a:off x="5887003" y="3103816"/>
            <a:ext cx="413548" cy="257175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E53D42DF-468A-4DBF-A494-252BB27FE60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 rot="16200000">
            <a:off x="7712946" y="4060448"/>
            <a:ext cx="413548" cy="257175"/>
          </a:xfrm>
          <a:prstGeom prst="rect">
            <a:avLst/>
          </a:prstGeom>
        </p:spPr>
      </p:pic>
      <p:sp>
        <p:nvSpPr>
          <p:cNvPr id="8" name="Rechthoek 7">
            <a:extLst>
              <a:ext uri="{FF2B5EF4-FFF2-40B4-BE49-F238E27FC236}">
                <a16:creationId xmlns:a16="http://schemas.microsoft.com/office/drawing/2014/main" id="{E8823994-2800-487B-8A77-3B51877F0CE9}"/>
              </a:ext>
            </a:extLst>
          </p:cNvPr>
          <p:cNvSpPr/>
          <p:nvPr/>
        </p:nvSpPr>
        <p:spPr>
          <a:xfrm>
            <a:off x="2231136" y="5851515"/>
            <a:ext cx="77297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nl-NL" b="1" dirty="0"/>
              <a:t>Probleemgedrag</a:t>
            </a:r>
          </a:p>
          <a:p>
            <a:pPr algn="ctr"/>
            <a:r>
              <a:rPr lang="nl-NL" dirty="0"/>
              <a:t>Ongewenst gedrag dat een kind gedurende een </a:t>
            </a:r>
            <a:r>
              <a:rPr lang="nl-NL" u="sng" dirty="0"/>
              <a:t>langere periode regelmatig </a:t>
            </a:r>
            <a:r>
              <a:rPr lang="nl-NL" dirty="0"/>
              <a:t>vertoont en storend is voor de omgeving</a:t>
            </a:r>
          </a:p>
        </p:txBody>
      </p:sp>
    </p:spTree>
    <p:extLst>
      <p:ext uri="{BB962C8B-B14F-4D97-AF65-F5344CB8AC3E}">
        <p14:creationId xmlns:p14="http://schemas.microsoft.com/office/powerpoint/2010/main" val="4031129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B037828-D888-4997-8163-AC7A70083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vorige les over probleemgedrag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F5D542F-1FE7-44CC-928E-01F9502497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444817"/>
            <a:ext cx="7729728" cy="42447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/>
              <a:t>Beantwoord de volgende vragen en gebruik hierbij relevante theorie (boeken, internet, </a:t>
            </a:r>
            <a:r>
              <a:rPr lang="nl-NL" sz="2000" b="1" dirty="0" err="1"/>
              <a:t>etc</a:t>
            </a:r>
            <a:r>
              <a:rPr lang="nl-NL" sz="2000" b="1" dirty="0"/>
              <a:t>):</a:t>
            </a:r>
          </a:p>
          <a:p>
            <a:r>
              <a:rPr lang="nl-NL" sz="2000" dirty="0"/>
              <a:t>Hoe herken je probleem gedrag?</a:t>
            </a:r>
          </a:p>
          <a:p>
            <a:r>
              <a:rPr lang="nl-NL" sz="2000" dirty="0"/>
              <a:t>Hoe ga je om met probleem gedrag?</a:t>
            </a:r>
          </a:p>
          <a:p>
            <a:r>
              <a:rPr lang="nl-NL" sz="2000" dirty="0"/>
              <a:t>Hoe gaat de organisatie waar je stage loopt daarmee om?</a:t>
            </a:r>
          </a:p>
          <a:p>
            <a:r>
              <a:rPr lang="nl-NL" sz="2000" dirty="0"/>
              <a:t>Hoe ga je in gesprek met een kind met probleem gedrag over zijn gedrag?</a:t>
            </a:r>
          </a:p>
          <a:p>
            <a:pPr lvl="1"/>
            <a:r>
              <a:rPr lang="nl-NL" sz="2000" dirty="0"/>
              <a:t>Waar houd je rekening mee? Welke aandachtspunten? Wat werkt wel/niet?</a:t>
            </a:r>
          </a:p>
          <a:p>
            <a:pPr lvl="1"/>
            <a:r>
              <a:rPr lang="nl-NL" sz="2000" dirty="0"/>
              <a:t>Denk aan houding, woordenschat, verschillende leeftijden, soorten vragen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76707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1C674B-9088-4C96-8BFB-EFC9793CF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lesdoelen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2CC8A05-D74D-45F3-8427-D66D833041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80390"/>
          </a:xfrm>
        </p:spPr>
        <p:txBody>
          <a:bodyPr>
            <a:normAutofit/>
          </a:bodyPr>
          <a:lstStyle/>
          <a:p>
            <a:endParaRPr lang="nl-NL" dirty="0"/>
          </a:p>
          <a:p>
            <a:pPr marL="0" indent="0">
              <a:buNone/>
            </a:pPr>
            <a:r>
              <a:rPr lang="nl-NL" dirty="0"/>
              <a:t>			Aan het eind van deze les legt de student in eigen 			woorden uit wat een agressieve gedragsstoornis is 			en benoemt hierbij 2 voorbeelden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			Aan het eind van deze les legt de student in eigen 			woorden het verschil tussen preventief werken en 			reactief handelen uit</a:t>
            </a:r>
          </a:p>
          <a:p>
            <a:endParaRPr lang="nl-NL" dirty="0"/>
          </a:p>
        </p:txBody>
      </p:sp>
      <p:sp>
        <p:nvSpPr>
          <p:cNvPr id="5" name="Rechthoek 4" descr="Roos">
            <a:extLst>
              <a:ext uri="{FF2B5EF4-FFF2-40B4-BE49-F238E27FC236}">
                <a16:creationId xmlns:a16="http://schemas.microsoft.com/office/drawing/2014/main" id="{FD4849B9-C443-4786-9E90-7B67DE7E7A5F}"/>
              </a:ext>
            </a:extLst>
          </p:cNvPr>
          <p:cNvSpPr/>
          <p:nvPr/>
        </p:nvSpPr>
        <p:spPr>
          <a:xfrm>
            <a:off x="2667651" y="2457000"/>
            <a:ext cx="1944000" cy="1944000"/>
          </a:xfrm>
          <a:prstGeom prst="rect">
            <a:avLst/>
          </a:prstGeom>
          <a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Rechthoek 5" descr="Venn-diagram">
            <a:extLst>
              <a:ext uri="{FF2B5EF4-FFF2-40B4-BE49-F238E27FC236}">
                <a16:creationId xmlns:a16="http://schemas.microsoft.com/office/drawing/2014/main" id="{712E2B9B-5C69-41D4-A2E1-5B85491DDD53}"/>
              </a:ext>
            </a:extLst>
          </p:cNvPr>
          <p:cNvSpPr/>
          <p:nvPr/>
        </p:nvSpPr>
        <p:spPr>
          <a:xfrm>
            <a:off x="2667651" y="4582044"/>
            <a:ext cx="1944000" cy="1944000"/>
          </a:xfrm>
          <a:prstGeom prst="rect">
            <a:avLst/>
          </a:prstGeom>
          <a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rcRect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085820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98077F-EB58-4CBD-8699-BB14B7ACA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11.3 Gedragsstoornissen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BCD3D0-E4EF-408C-A97A-0C924E5E5D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70764"/>
          </a:xfrm>
        </p:spPr>
        <p:txBody>
          <a:bodyPr/>
          <a:lstStyle/>
          <a:p>
            <a:pPr marL="0" indent="0">
              <a:buNone/>
            </a:pPr>
            <a:r>
              <a:rPr lang="nl-NL" sz="2000" dirty="0"/>
              <a:t>Wanneer lastig gedrag tenminste </a:t>
            </a:r>
            <a:r>
              <a:rPr lang="nl-NL" sz="2000" u="sng" dirty="0"/>
              <a:t>6</a:t>
            </a:r>
            <a:r>
              <a:rPr lang="nl-NL" sz="2000" dirty="0"/>
              <a:t> maanden aanhoudt en niet meer past bij de ontwikkelingsfase van een kind, kan er sprake zijn van een: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b="1" dirty="0"/>
              <a:t>Gedragsstoornis</a:t>
            </a:r>
          </a:p>
          <a:p>
            <a:r>
              <a:rPr lang="nl-NL" sz="2000" dirty="0"/>
              <a:t>Psychiatrisch ziektebeeld waarbij probleemgedrag wordt veroorzaakt vanuit de aanleg van een kind</a:t>
            </a:r>
          </a:p>
          <a:p>
            <a:r>
              <a:rPr lang="nl-NL" sz="2000" dirty="0"/>
              <a:t>Het gedrag komt uit het kind zelf</a:t>
            </a:r>
          </a:p>
          <a:p>
            <a:r>
              <a:rPr lang="nl-NL" sz="2000" dirty="0"/>
              <a:t>Komt dus </a:t>
            </a:r>
            <a:r>
              <a:rPr lang="nl-NL" sz="2000" u="sng" dirty="0"/>
              <a:t>niet</a:t>
            </a:r>
            <a:r>
              <a:rPr lang="nl-NL" sz="2000" dirty="0"/>
              <a:t> door invloeden vanuit buitenaf</a:t>
            </a:r>
          </a:p>
          <a:p>
            <a:r>
              <a:rPr lang="nl-NL" sz="2000" dirty="0"/>
              <a:t>Kenmerkt zich door </a:t>
            </a:r>
            <a:r>
              <a:rPr lang="nl-NL" sz="2000" dirty="0" err="1"/>
              <a:t>externaliserend</a:t>
            </a:r>
            <a:r>
              <a:rPr lang="nl-NL" sz="2000" dirty="0"/>
              <a:t> probleemgedrag</a:t>
            </a:r>
          </a:p>
          <a:p>
            <a:endParaRPr lang="nl-NL" u="sng" dirty="0"/>
          </a:p>
        </p:txBody>
      </p:sp>
    </p:spTree>
    <p:extLst>
      <p:ext uri="{BB962C8B-B14F-4D97-AF65-F5344CB8AC3E}">
        <p14:creationId xmlns:p14="http://schemas.microsoft.com/office/powerpoint/2010/main" val="225004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B783DD-F419-4158-A1A7-D91E9BAB8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11.3 gedragsstoornissen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D9457F7-36AA-4CCD-A2D8-3BDC11E92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40418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2000" b="1" dirty="0"/>
              <a:t>Agressieve gedragsstoornis</a:t>
            </a:r>
          </a:p>
          <a:p>
            <a:r>
              <a:rPr lang="nl-NL" sz="2000" dirty="0"/>
              <a:t>Stoornis waarbij een kind extreem agressief gedrag laat zien</a:t>
            </a:r>
          </a:p>
        </p:txBody>
      </p:sp>
      <p:pic>
        <p:nvPicPr>
          <p:cNvPr id="11" name="Afbeelding 10">
            <a:extLst>
              <a:ext uri="{FF2B5EF4-FFF2-40B4-BE49-F238E27FC236}">
                <a16:creationId xmlns:a16="http://schemas.microsoft.com/office/drawing/2014/main" id="{B20391F0-9955-4B6E-B80D-6044BF15C5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5581" y="3698334"/>
            <a:ext cx="9780837" cy="2637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645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9250D2-1B8D-4A3E-9070-9754E99E1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 </a:t>
            </a:r>
            <a:r>
              <a:rPr lang="nl-NL" dirty="0" err="1"/>
              <a:t>mindmap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297E36B-91C9-4BED-92D6-58C5CA889F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339661"/>
            <a:ext cx="7729728" cy="4446150"/>
          </a:xfrm>
        </p:spPr>
        <p:txBody>
          <a:bodyPr>
            <a:normAutofit lnSpcReduction="10000"/>
          </a:bodyPr>
          <a:lstStyle/>
          <a:p>
            <a:pPr lvl="0"/>
            <a:r>
              <a:rPr lang="nl-NL" sz="2000" dirty="0"/>
              <a:t>Zet in het midden van het papier het woord: ODD of CD en omcirkel deze.</a:t>
            </a:r>
          </a:p>
          <a:p>
            <a:pPr lvl="0"/>
            <a:r>
              <a:rPr lang="nl-NL" sz="2000" dirty="0"/>
              <a:t>Zoek informatie over deze gedragsstoornis:</a:t>
            </a:r>
          </a:p>
          <a:p>
            <a:pPr lvl="1"/>
            <a:r>
              <a:rPr lang="nl-NL" sz="2000" dirty="0"/>
              <a:t>Wat is ODD/CD?</a:t>
            </a:r>
          </a:p>
          <a:p>
            <a:pPr lvl="1"/>
            <a:r>
              <a:rPr lang="nl-NL" sz="2000" dirty="0"/>
              <a:t>Welke kenmerken zijn typerend?</a:t>
            </a:r>
          </a:p>
          <a:p>
            <a:pPr lvl="1"/>
            <a:r>
              <a:rPr lang="nl-NL" sz="2000" dirty="0"/>
              <a:t>Wat zijn eventuele oorzaken?</a:t>
            </a:r>
          </a:p>
          <a:p>
            <a:pPr lvl="1"/>
            <a:r>
              <a:rPr lang="nl-NL" sz="2000" dirty="0"/>
              <a:t>Welke risicofactoren?</a:t>
            </a:r>
          </a:p>
          <a:p>
            <a:pPr lvl="1"/>
            <a:r>
              <a:rPr lang="nl-NL" sz="2000" dirty="0"/>
              <a:t>Welke beschermfactoren?</a:t>
            </a:r>
          </a:p>
          <a:p>
            <a:pPr lvl="1"/>
            <a:r>
              <a:rPr lang="nl-NL" sz="2000" dirty="0"/>
              <a:t>In combinatie met andere stoornissen?</a:t>
            </a:r>
          </a:p>
          <a:p>
            <a:pPr lvl="1"/>
            <a:r>
              <a:rPr lang="nl-NL" sz="2000" dirty="0"/>
              <a:t>Welke begeleiding is er nodig?</a:t>
            </a:r>
          </a:p>
          <a:p>
            <a:pPr lvl="1"/>
            <a:r>
              <a:rPr lang="nl-NL" sz="2000" dirty="0"/>
              <a:t>Etc.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16094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20EE34C-8491-47BF-BBFF-EF15CC2C02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11.4 interventie programma’s</a:t>
            </a:r>
          </a:p>
        </p:txBody>
      </p:sp>
      <p:pic>
        <p:nvPicPr>
          <p:cNvPr id="4" name="Tijdelijke aanduiding voor inhoud 3">
            <a:extLst>
              <a:ext uri="{FF2B5EF4-FFF2-40B4-BE49-F238E27FC236}">
                <a16:creationId xmlns:a16="http://schemas.microsoft.com/office/drawing/2014/main" id="{DCCB2B9F-E51C-4E8E-B7CC-31282BC1C0F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79480" y="2608447"/>
            <a:ext cx="9633040" cy="348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161178"/>
      </p:ext>
    </p:extLst>
  </p:cSld>
  <p:clrMapOvr>
    <a:masterClrMapping/>
  </p:clrMapOvr>
</p:sld>
</file>

<file path=ppt/theme/theme1.xml><?xml version="1.0" encoding="utf-8"?>
<a:theme xmlns:a="http://schemas.openxmlformats.org/drawingml/2006/main" name="Pakket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71C241A9-A460-4AD1-916F-25308628A5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TM10001115[[fn=Pakket]]</Template>
  <TotalTime>150</TotalTime>
  <Words>337</Words>
  <Application>Microsoft Office PowerPoint</Application>
  <PresentationFormat>Breedbeeld</PresentationFormat>
  <Paragraphs>83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Gill Sans MT</vt:lpstr>
      <vt:lpstr>Pakket</vt:lpstr>
      <vt:lpstr>Beperkingen en stoornissen</vt:lpstr>
      <vt:lpstr>Toetsing</vt:lpstr>
      <vt:lpstr>Terugblik vorige les</vt:lpstr>
      <vt:lpstr>Opdracht vorige les over probleemgedrag</vt:lpstr>
      <vt:lpstr>lesdoelen</vt:lpstr>
      <vt:lpstr>11.3 Gedragsstoornissen</vt:lpstr>
      <vt:lpstr>11.3 gedragsstoornissen</vt:lpstr>
      <vt:lpstr>Opdracht mindmap</vt:lpstr>
      <vt:lpstr>11.4 interventie programma’s</vt:lpstr>
      <vt:lpstr>11.5 verdieping</vt:lpstr>
      <vt:lpstr>lesdoelen</vt:lpstr>
      <vt:lpstr>huiswerk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Beperkingen en stoornissen</dc:title>
  <dc:creator>Myrthe Langeveld</dc:creator>
  <cp:lastModifiedBy>Myrthe Langeveld</cp:lastModifiedBy>
  <cp:revision>11</cp:revision>
  <dcterms:created xsi:type="dcterms:W3CDTF">2019-10-04T08:18:50Z</dcterms:created>
  <dcterms:modified xsi:type="dcterms:W3CDTF">2019-10-07T13:55:35Z</dcterms:modified>
</cp:coreProperties>
</file>